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3" r:id="rId15"/>
    <p:sldId id="275" r:id="rId16"/>
    <p:sldId id="276" r:id="rId17"/>
    <p:sldId id="279" r:id="rId18"/>
    <p:sldId id="280" r:id="rId19"/>
    <p:sldId id="281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61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516D0-AC82-41C7-AD1D-8F2152ADC35F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A42BB-1DA0-4DF3-AECB-EBABF70D5A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F7853-7D1C-4930-86CF-27EC16102A49}" type="slidenum">
              <a:rPr lang="en-US"/>
              <a:pPr/>
              <a:t>6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306C2B-7253-4D58-A614-E7BD018E8677}" type="slidenum">
              <a:rPr lang="en-US"/>
              <a:pPr/>
              <a:t>15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9DB76C-7627-42D0-BCAF-77F295D1801D}" type="slidenum">
              <a:rPr lang="en-US"/>
              <a:pPr/>
              <a:t>16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46BBE-A9C3-49A3-BB0D-E3F34DBE7F1C}" type="slidenum">
              <a:rPr lang="en-US"/>
              <a:pPr/>
              <a:t>17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47B1CD-D4D7-4C01-BE9A-033F63B31617}" type="slidenum">
              <a:rPr lang="en-US"/>
              <a:pPr/>
              <a:t>18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30D3C-6F67-4C03-B120-E5D767353C19}" type="slidenum">
              <a:rPr lang="en-US"/>
              <a:pPr/>
              <a:t>19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124F7-FE2E-44A2-A6E9-EC58044B85E4}" type="slidenum">
              <a:rPr lang="en-US"/>
              <a:pPr/>
              <a:t>7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A3D19-B578-4B1E-8496-F5F4A2C53130}" type="slidenum">
              <a:rPr lang="en-US"/>
              <a:pPr/>
              <a:t>8</a:t>
            </a:fld>
            <a:endParaRPr lang="en-US"/>
          </a:p>
        </p:txBody>
      </p:sp>
      <p:sp>
        <p:nvSpPr>
          <p:cNvPr id="245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164A62-98C0-4678-A488-ED1A6CD8B1FF}" type="slidenum">
              <a:rPr lang="en-US"/>
              <a:pPr/>
              <a:t>9</a:t>
            </a:fld>
            <a:endParaRPr lang="en-US"/>
          </a:p>
        </p:txBody>
      </p:sp>
      <p:sp>
        <p:nvSpPr>
          <p:cNvPr id="266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1A383D-5307-45AA-B55A-97A8D07FAC53}" type="slidenum">
              <a:rPr lang="en-US"/>
              <a:pPr/>
              <a:t>10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003EAB-25BD-43E7-A298-014D10867AE0}" type="slidenum">
              <a:rPr lang="en-US"/>
              <a:pPr/>
              <a:t>11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EF695E-2E3F-411E-B538-808BEEFFC1A5}" type="slidenum">
              <a:rPr lang="en-US"/>
              <a:pPr/>
              <a:t>12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84A8A0-3A76-44F5-8FFD-333D168566FB}" type="slidenum">
              <a:rPr lang="en-US"/>
              <a:pPr/>
              <a:t>13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6610BF-9369-48AF-BA84-C1888DE37E47}" type="slidenum">
              <a:rPr lang="en-US"/>
              <a:pPr/>
              <a:t>14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2CFCAF4-32BF-41F9-93FC-465CBB4F641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4A6186F-A6EB-49B8-801B-CC7A50A2F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CAF4-32BF-41F9-93FC-465CBB4F641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186F-A6EB-49B8-801B-CC7A50A2F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CAF4-32BF-41F9-93FC-465CBB4F641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186F-A6EB-49B8-801B-CC7A50A2F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4039B50-3F4D-41B7-950A-841B4C8044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4AF7B22-DF27-4DDE-9B39-92600A6EFC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F1550FE-F8A8-4AF7-AC9D-1213B23727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478EFD3-A4D0-4D78-B5AA-BF15D5DC9A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CAF4-32BF-41F9-93FC-465CBB4F641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186F-A6EB-49B8-801B-CC7A50A2FC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CAF4-32BF-41F9-93FC-465CBB4F641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186F-A6EB-49B8-801B-CC7A50A2FC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CAF4-32BF-41F9-93FC-465CBB4F641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186F-A6EB-49B8-801B-CC7A50A2FC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CAF4-32BF-41F9-93FC-465CBB4F641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186F-A6EB-49B8-801B-CC7A50A2FC7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CAF4-32BF-41F9-93FC-465CBB4F641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186F-A6EB-49B8-801B-CC7A50A2FC7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CAF4-32BF-41F9-93FC-465CBB4F641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186F-A6EB-49B8-801B-CC7A50A2F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2CFCAF4-32BF-41F9-93FC-465CBB4F641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186F-A6EB-49B8-801B-CC7A50A2FC7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2CFCAF4-32BF-41F9-93FC-465CBB4F641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4A6186F-A6EB-49B8-801B-CC7A50A2FC7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7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2CFCAF4-32BF-41F9-93FC-465CBB4F641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4A6186F-A6EB-49B8-801B-CC7A50A2FC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Sections 11.1-11.2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Molecular Comparisons and Intermolecular Forces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Ion-Dipole Interactions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7772400" cy="2438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Force between an ion and the partial  charge on the end of a polar molecule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strength of these forces are what make it possible for ionic substances to dissolve in polar solvents.</a:t>
            </a:r>
          </a:p>
        </p:txBody>
      </p:sp>
      <p:pic>
        <p:nvPicPr>
          <p:cNvPr id="19464" name="Picture 8" descr="11_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11565"/>
          <a:stretch>
            <a:fillRect/>
          </a:stretch>
        </p:blipFill>
        <p:spPr>
          <a:xfrm>
            <a:off x="2547938" y="4114800"/>
            <a:ext cx="4049712" cy="22860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Picture 9" descr="11_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3773"/>
          <a:stretch>
            <a:fillRect/>
          </a:stretch>
        </p:blipFill>
        <p:spPr>
          <a:xfrm>
            <a:off x="5029200" y="3657600"/>
            <a:ext cx="3718999" cy="2895600"/>
          </a:xfr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/>
              <a:t>Dipole-Dipole </a:t>
            </a:r>
            <a:r>
              <a:rPr lang="en-US" dirty="0" smtClean="0"/>
              <a:t>Forces</a:t>
            </a:r>
            <a:endParaRPr lang="en-US" dirty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066800"/>
            <a:ext cx="9144000" cy="5029200"/>
          </a:xfrm>
        </p:spPr>
        <p:txBody>
          <a:bodyPr>
            <a:normAutofit/>
          </a:bodyPr>
          <a:lstStyle/>
          <a:p>
            <a:r>
              <a:rPr lang="en-US" sz="2800" dirty="0"/>
              <a:t>Molecules that have permanent dipoles are attracted to each other.</a:t>
            </a:r>
            <a:endParaRPr lang="en-US" sz="2800" dirty="0">
              <a:solidFill>
                <a:srgbClr val="001996"/>
              </a:solidFill>
            </a:endParaRPr>
          </a:p>
          <a:p>
            <a:pPr lvl="1"/>
            <a:r>
              <a:rPr lang="en-US" sz="2400" dirty="0"/>
              <a:t>The positive end of one is attracted to the negative end of the other and vice-versa.</a:t>
            </a:r>
          </a:p>
          <a:p>
            <a:pPr lvl="1"/>
            <a:r>
              <a:rPr lang="en-US" sz="2400" dirty="0"/>
              <a:t>These forces are only important when the molecules are close to each other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Weaker than ion-dipole forces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Dipole-Dipole Interactions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4114800"/>
            <a:ext cx="8077200" cy="12954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At about equal masses, the </a:t>
            </a:r>
            <a:r>
              <a:rPr lang="en-US" dirty="0"/>
              <a:t>more polar the molecule, the higher is its boiling point.</a:t>
            </a:r>
          </a:p>
        </p:txBody>
      </p:sp>
      <p:pic>
        <p:nvPicPr>
          <p:cNvPr id="22535" name="Picture 7" descr="11_T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22357" b="8174"/>
          <a:stretch>
            <a:fillRect/>
          </a:stretch>
        </p:blipFill>
        <p:spPr>
          <a:xfrm>
            <a:off x="176213" y="1524000"/>
            <a:ext cx="8793162" cy="22860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962400" y="3429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2590800" y="1905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Oval 8"/>
          <p:cNvSpPr>
            <a:spLocks noChangeArrowheads="1"/>
          </p:cNvSpPr>
          <p:nvPr/>
        </p:nvSpPr>
        <p:spPr bwMode="auto">
          <a:xfrm>
            <a:off x="2495550" y="2409825"/>
            <a:ext cx="3048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Oval 9"/>
          <p:cNvSpPr>
            <a:spLocks noChangeArrowheads="1"/>
          </p:cNvSpPr>
          <p:nvPr/>
        </p:nvSpPr>
        <p:spPr bwMode="auto">
          <a:xfrm>
            <a:off x="2481263" y="2986088"/>
            <a:ext cx="3048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London Dispersion Forces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6868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Occurs in NONPOLAR atoms/molecules</a:t>
            </a:r>
          </a:p>
          <a:p>
            <a:r>
              <a:rPr lang="en-US" dirty="0" smtClean="0"/>
              <a:t>Motion of electrons in atom/molecule can create momentary dipole moments</a:t>
            </a:r>
          </a:p>
          <a:p>
            <a:r>
              <a:rPr lang="en-US" dirty="0" smtClean="0"/>
              <a:t>Happens when electrons wind up on same side of atom (temporary dipole moment…think momentarily polar)</a:t>
            </a:r>
          </a:p>
          <a:p>
            <a:r>
              <a:rPr lang="en-US" dirty="0" smtClean="0"/>
              <a:t>This can cause a temporary attraction as shown:</a:t>
            </a:r>
            <a:endParaRPr lang="en-US" dirty="0"/>
          </a:p>
        </p:txBody>
      </p:sp>
      <p:pic>
        <p:nvPicPr>
          <p:cNvPr id="11" name="Picture 6" descr="11_0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38200" y="4419600"/>
            <a:ext cx="7294562" cy="20732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London Dispersion Forces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447800"/>
            <a:ext cx="7772400" cy="5105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800" dirty="0"/>
              <a:t>	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Attractions between an instantaneous dipole and an induced dipole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These forces are present in </a:t>
            </a:r>
            <a:r>
              <a:rPr lang="en-US" sz="2800" i="1" dirty="0" smtClean="0"/>
              <a:t>all</a:t>
            </a:r>
            <a:r>
              <a:rPr lang="en-US" sz="2800" dirty="0" smtClean="0"/>
              <a:t> molecules, whether they are polar or </a:t>
            </a:r>
            <a:r>
              <a:rPr lang="en-US" sz="2800" dirty="0" err="1" smtClean="0"/>
              <a:t>nonpolar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The tendency of an electron cloud to distort in this way is called </a:t>
            </a:r>
            <a:r>
              <a:rPr lang="en-US" sz="2800" dirty="0" err="1" smtClean="0">
                <a:solidFill>
                  <a:srgbClr val="001996"/>
                </a:solidFill>
              </a:rPr>
              <a:t>polarizability</a:t>
            </a:r>
            <a:r>
              <a:rPr lang="en-US" sz="2800" dirty="0" smtClean="0"/>
              <a:t>.</a:t>
            </a:r>
          </a:p>
          <a:p>
            <a:pPr>
              <a:buFontTx/>
              <a:buNone/>
            </a:pPr>
            <a:endParaRPr lang="en-US" sz="2800" dirty="0" smtClean="0"/>
          </a:p>
          <a:p>
            <a:pPr>
              <a:buFontTx/>
              <a:buNone/>
            </a:pPr>
            <a:endParaRPr lang="en-US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143000"/>
          </a:xfrm>
        </p:spPr>
        <p:txBody>
          <a:bodyPr/>
          <a:lstStyle/>
          <a:p>
            <a:r>
              <a:rPr lang="en-US"/>
              <a:t>Factors Affecting London Forces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1600200"/>
            <a:ext cx="5791200" cy="4648200"/>
          </a:xfrm>
        </p:spPr>
        <p:txBody>
          <a:bodyPr/>
          <a:lstStyle/>
          <a:p>
            <a:r>
              <a:rPr lang="en-US" sz="2800" dirty="0"/>
              <a:t>The shape of the molecule affects the strength of dispersion forces: long, skinny molecules (like </a:t>
            </a:r>
            <a:r>
              <a:rPr lang="en-US" sz="2800" i="1" dirty="0"/>
              <a:t>n</a:t>
            </a:r>
            <a:r>
              <a:rPr lang="en-US" sz="2800" dirty="0"/>
              <a:t>-pentane tend to have stronger dispersion forces </a:t>
            </a:r>
            <a:r>
              <a:rPr lang="en-US" sz="2800" dirty="0" smtClean="0"/>
              <a:t>short</a:t>
            </a:r>
            <a:r>
              <a:rPr lang="en-US" sz="2800" dirty="0"/>
              <a:t>, fat ones (like </a:t>
            </a:r>
            <a:r>
              <a:rPr lang="en-US" sz="2800" dirty="0" err="1"/>
              <a:t>neopentane</a:t>
            </a:r>
            <a:r>
              <a:rPr lang="en-US" sz="2800" dirty="0"/>
              <a:t>).</a:t>
            </a:r>
          </a:p>
          <a:p>
            <a:r>
              <a:rPr lang="en-US" sz="2800" dirty="0"/>
              <a:t>This is due to the increased surface area in </a:t>
            </a:r>
            <a:r>
              <a:rPr lang="en-US" sz="2800" i="1" dirty="0"/>
              <a:t>n</a:t>
            </a:r>
            <a:r>
              <a:rPr lang="en-US" sz="2800" dirty="0"/>
              <a:t>-pentane.</a:t>
            </a:r>
          </a:p>
        </p:txBody>
      </p:sp>
      <p:pic>
        <p:nvPicPr>
          <p:cNvPr id="40967" name="Picture 7" descr="11_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3300"/>
          <a:stretch>
            <a:fillRect/>
          </a:stretch>
        </p:blipFill>
        <p:spPr>
          <a:xfrm>
            <a:off x="533400" y="1524000"/>
            <a:ext cx="2286000" cy="44196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228600"/>
            <a:ext cx="8915400" cy="1143000"/>
          </a:xfrm>
        </p:spPr>
        <p:txBody>
          <a:bodyPr/>
          <a:lstStyle/>
          <a:p>
            <a:r>
              <a:rPr lang="en-US"/>
              <a:t>Factors Affecting London Forces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2800"/>
              <a:t>The strength of dispersion forces tends to increase with increased molecular weight.</a:t>
            </a:r>
          </a:p>
          <a:p>
            <a:r>
              <a:rPr lang="en-US" sz="2800"/>
              <a:t>Larger atoms have larger electron clouds, which are easier to polarize.</a:t>
            </a:r>
          </a:p>
        </p:txBody>
      </p:sp>
      <p:pic>
        <p:nvPicPr>
          <p:cNvPr id="41991" name="Picture 7" descr="11_T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16696" b="8174"/>
          <a:stretch>
            <a:fillRect/>
          </a:stretch>
        </p:blipFill>
        <p:spPr>
          <a:xfrm>
            <a:off x="609600" y="1600200"/>
            <a:ext cx="7924800" cy="20574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Hydrogen Bonding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5867400" cy="4114800"/>
          </a:xfrm>
        </p:spPr>
        <p:txBody>
          <a:bodyPr/>
          <a:lstStyle/>
          <a:p>
            <a:r>
              <a:rPr lang="en-US" sz="2800"/>
              <a:t>The dipole-dipole interactions experienced when H is bonded to N, O, or F are unusually strong.</a:t>
            </a:r>
          </a:p>
          <a:p>
            <a:r>
              <a:rPr lang="en-US" sz="2800"/>
              <a:t>We call these interactions </a:t>
            </a:r>
            <a:r>
              <a:rPr lang="en-US" sz="2800">
                <a:solidFill>
                  <a:srgbClr val="001996"/>
                </a:solidFill>
              </a:rPr>
              <a:t>hydrogen bonds</a:t>
            </a:r>
            <a:r>
              <a:rPr lang="en-US" sz="2800"/>
              <a:t>.</a:t>
            </a:r>
          </a:p>
        </p:txBody>
      </p:sp>
      <p:pic>
        <p:nvPicPr>
          <p:cNvPr id="45063" name="Picture 7" descr="11_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3300"/>
          <a:stretch>
            <a:fillRect/>
          </a:stretch>
        </p:blipFill>
        <p:spPr>
          <a:xfrm>
            <a:off x="6477000" y="1295400"/>
            <a:ext cx="2286000" cy="44196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0" name="Picture 10" descr="11_10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752600"/>
            <a:ext cx="5200650" cy="2749550"/>
          </a:xfrm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Hydrogen Bonding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524000"/>
            <a:ext cx="4114800" cy="25146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800" dirty="0"/>
              <a:t>	Hydrogen bonding arises in part from the high </a:t>
            </a:r>
            <a:r>
              <a:rPr lang="en-US" sz="2800" dirty="0" err="1"/>
              <a:t>electronegativity</a:t>
            </a:r>
            <a:r>
              <a:rPr lang="en-US" sz="2800" dirty="0"/>
              <a:t> of nitrogen, oxygen, and fluorine.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57200" y="4799013"/>
            <a:ext cx="81534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C82E32"/>
                </a:solidFill>
              </a:rPr>
              <a:t>Also, when hydrogen is bonded to one of those very electronegative elements, the hydrogen nucleus is exposed.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Summarizing Intermolecular Forces</a:t>
            </a:r>
          </a:p>
        </p:txBody>
      </p:sp>
      <p:pic>
        <p:nvPicPr>
          <p:cNvPr id="53254" name="Picture 6" descr="11_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3732"/>
          <a:stretch>
            <a:fillRect/>
          </a:stretch>
        </p:blipFill>
        <p:spPr>
          <a:xfrm>
            <a:off x="304799" y="1219200"/>
            <a:ext cx="8714317" cy="5257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able 11.1 characteristic properties of the states of ma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8761149" cy="4953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11.1 (page 444)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“Like dissolves like”</a:t>
            </a:r>
          </a:p>
          <a:p>
            <a:r>
              <a:rPr lang="en-US" dirty="0" smtClean="0"/>
              <a:t>Nonpolar will dissolve in nonpolar</a:t>
            </a:r>
          </a:p>
          <a:p>
            <a:r>
              <a:rPr lang="en-US" dirty="0" smtClean="0"/>
              <a:t>Polar will dissolve in polar</a:t>
            </a:r>
          </a:p>
          <a:p>
            <a:r>
              <a:rPr lang="en-US" dirty="0" smtClean="0"/>
              <a:t>Ionic will dissolve in polar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Ability to form Homogeneous Mixtures (dissolve)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376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Average kinetic energy of molecules is related to average speed which is proportional to temperature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10 Concept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686800" cy="4525963"/>
          </a:xfrm>
        </p:spPr>
        <p:txBody>
          <a:bodyPr/>
          <a:lstStyle/>
          <a:p>
            <a:r>
              <a:rPr lang="en-US" dirty="0" smtClean="0"/>
              <a:t>Attractive forces that operate between molecules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Gases: very low (allows them to expand in </a:t>
            </a:r>
            <a:r>
              <a:rPr lang="en-US" dirty="0" err="1" smtClean="0"/>
              <a:t>vol</a:t>
            </a:r>
            <a:r>
              <a:rPr lang="en-US" dirty="0" smtClean="0"/>
              <a:t>)</a:t>
            </a:r>
          </a:p>
          <a:p>
            <a:r>
              <a:rPr lang="en-US" dirty="0" smtClean="0"/>
              <a:t>Liquids: Strong enough to hold them together (definite volume) but weak enough to allow them to move past each other (flow)</a:t>
            </a:r>
          </a:p>
          <a:p>
            <a:r>
              <a:rPr lang="en-US" dirty="0" smtClean="0"/>
              <a:t>Solids: Very strong (cannot compress or flow)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Intermolecular Forces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19472"/>
          </a:xfrm>
        </p:spPr>
        <p:txBody>
          <a:bodyPr/>
          <a:lstStyle/>
          <a:p>
            <a:r>
              <a:rPr lang="en-US" dirty="0" smtClean="0"/>
              <a:t>Look at both the kinetic energy and the intermolecular forces!</a:t>
            </a:r>
          </a:p>
          <a:p>
            <a:pPr lvl="1"/>
            <a:r>
              <a:rPr lang="en-US" dirty="0" smtClean="0"/>
              <a:t>Kinetic energy (depends on temp) keeps particles apart and moving</a:t>
            </a:r>
          </a:p>
          <a:p>
            <a:pPr lvl="1"/>
            <a:r>
              <a:rPr lang="en-US" dirty="0" smtClean="0"/>
              <a:t>Intermolecular forces draw particles together</a:t>
            </a:r>
          </a:p>
          <a:p>
            <a:r>
              <a:rPr lang="en-US" dirty="0" smtClean="0"/>
              <a:t>THIS IS HOW HEATING/COOLING RESULTS IN PHASE CHANGE!!</a:t>
            </a:r>
          </a:p>
          <a:p>
            <a:pPr lvl="1"/>
            <a:r>
              <a:rPr lang="en-US" dirty="0" smtClean="0"/>
              <a:t>Temp changes alter the kinetic energy (inc temp=inc energy)</a:t>
            </a:r>
          </a:p>
          <a:p>
            <a:pPr lvl="1"/>
            <a:r>
              <a:rPr lang="en-US" dirty="0" smtClean="0"/>
              <a:t>Pressure changes alter the intermolecular forces (inc press= increase forces)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Substance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11.1 p.445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7772400" cy="20574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The fundamental difference between states of matter is the distance between particles.</a:t>
            </a:r>
          </a:p>
        </p:txBody>
      </p:sp>
      <p:pic>
        <p:nvPicPr>
          <p:cNvPr id="9223" name="Picture 7" descr="11_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5437"/>
          <a:stretch>
            <a:fillRect/>
          </a:stretch>
        </p:blipFill>
        <p:spPr>
          <a:xfrm>
            <a:off x="1477963" y="2590800"/>
            <a:ext cx="6188075" cy="319563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Intermolecular Forces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/>
              <a:t>	The attractions between molecules are not nearly as strong as the intramolecular attractions that hold compounds together.</a:t>
            </a:r>
          </a:p>
        </p:txBody>
      </p:sp>
      <p:pic>
        <p:nvPicPr>
          <p:cNvPr id="13319" name="Picture 7" descr="11_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5446"/>
          <a:stretch>
            <a:fillRect/>
          </a:stretch>
        </p:blipFill>
        <p:spPr>
          <a:xfrm>
            <a:off x="1876425" y="1371600"/>
            <a:ext cx="5392738" cy="25908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Intermolecular Forces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/>
              <a:t>	</a:t>
            </a:r>
            <a:r>
              <a:rPr lang="en-US" sz="2800" dirty="0" smtClean="0"/>
              <a:t>BUT strong </a:t>
            </a:r>
            <a:r>
              <a:rPr lang="en-US" sz="2800" dirty="0"/>
              <a:t>enough to control physical properties </a:t>
            </a:r>
            <a:r>
              <a:rPr lang="en-US" sz="2800" dirty="0" smtClean="0"/>
              <a:t>(boiling </a:t>
            </a:r>
            <a:r>
              <a:rPr lang="en-US" sz="2800" dirty="0"/>
              <a:t>and melting points, vapor pressures, and </a:t>
            </a:r>
            <a:r>
              <a:rPr lang="en-US" sz="2800" dirty="0" smtClean="0"/>
              <a:t>viscosities)</a:t>
            </a:r>
            <a:endParaRPr lang="en-US" sz="2800" dirty="0"/>
          </a:p>
        </p:txBody>
      </p:sp>
      <p:pic>
        <p:nvPicPr>
          <p:cNvPr id="15366" name="Picture 6" descr="11_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5490"/>
          <a:stretch>
            <a:fillRect/>
          </a:stretch>
        </p:blipFill>
        <p:spPr>
          <a:xfrm>
            <a:off x="1876425" y="1371600"/>
            <a:ext cx="5392738" cy="258762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Intermolecular Attractive Forces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81228" indent="-571500">
              <a:buFont typeface="+mj-lt"/>
              <a:buAutoNum type="romanUcPeriod"/>
            </a:pPr>
            <a:r>
              <a:rPr lang="en-US" dirty="0"/>
              <a:t>Ion-dipole </a:t>
            </a:r>
            <a:r>
              <a:rPr lang="en-US" dirty="0" smtClean="0"/>
              <a:t>force</a:t>
            </a:r>
          </a:p>
          <a:p>
            <a:pPr marL="681228" indent="-571500">
              <a:buFont typeface="+mj-lt"/>
              <a:buAutoNum type="romanUcPeriod"/>
            </a:pPr>
            <a:endParaRPr lang="en-US" dirty="0" smtClean="0"/>
          </a:p>
          <a:p>
            <a:pPr marL="681228" indent="-571500">
              <a:buFont typeface="+mj-lt"/>
              <a:buAutoNum type="romanUcPeriod"/>
            </a:pPr>
            <a:r>
              <a:rPr lang="en-US" dirty="0" smtClean="0"/>
              <a:t>van der Waals forces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Dipole-dipole </a:t>
            </a:r>
            <a:r>
              <a:rPr lang="en-US" dirty="0"/>
              <a:t>interactions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/>
              <a:t>Hydrogen bonding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/>
              <a:t>London dispersion </a:t>
            </a:r>
            <a:r>
              <a:rPr lang="en-US" dirty="0" smtClean="0"/>
              <a:t>forces</a:t>
            </a:r>
          </a:p>
          <a:p>
            <a:pPr marL="594360" indent="-457200">
              <a:buNone/>
            </a:pPr>
            <a:endParaRPr lang="en-US" dirty="0" smtClean="0"/>
          </a:p>
          <a:p>
            <a:pPr marL="594360" indent="-457200"/>
            <a:r>
              <a:rPr lang="en-US" dirty="0" smtClean="0"/>
              <a:t>All are electrostatic (involving + and – species)</a:t>
            </a:r>
          </a:p>
          <a:p>
            <a:pPr marL="594360" indent="-457200"/>
            <a:r>
              <a:rPr lang="en-US" dirty="0" smtClean="0"/>
              <a:t>All are less than 15% as strong as intramolecular forces (ionic/covalent)</a:t>
            </a:r>
          </a:p>
          <a:p>
            <a:pPr marL="594360" indent="-457200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1179</TotalTime>
  <Words>503</Words>
  <Application>Microsoft Office PowerPoint</Application>
  <PresentationFormat>On-screen Show (4:3)</PresentationFormat>
  <Paragraphs>88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Lucida Sans Unicode</vt:lpstr>
      <vt:lpstr>Verdana</vt:lpstr>
      <vt:lpstr>Wingdings 2</vt:lpstr>
      <vt:lpstr>Wingdings 3</vt:lpstr>
      <vt:lpstr>Concourse</vt:lpstr>
      <vt:lpstr>Sections 11.1-11.2</vt:lpstr>
      <vt:lpstr>Table 11.1 (page 444)</vt:lpstr>
      <vt:lpstr>Chapter 10 Concept</vt:lpstr>
      <vt:lpstr>Intermolecular Forces</vt:lpstr>
      <vt:lpstr>State of Substance</vt:lpstr>
      <vt:lpstr>Figure 11.1 p.445</vt:lpstr>
      <vt:lpstr>Intermolecular Forces</vt:lpstr>
      <vt:lpstr>Intermolecular Forces</vt:lpstr>
      <vt:lpstr>Intermolecular Attractive Forces</vt:lpstr>
      <vt:lpstr>Ion-Dipole Interactions</vt:lpstr>
      <vt:lpstr>Dipole-Dipole Forces</vt:lpstr>
      <vt:lpstr>Dipole-Dipole Interactions</vt:lpstr>
      <vt:lpstr>London Dispersion Forces</vt:lpstr>
      <vt:lpstr>London Dispersion Forces</vt:lpstr>
      <vt:lpstr>Factors Affecting London Forces</vt:lpstr>
      <vt:lpstr>Factors Affecting London Forces</vt:lpstr>
      <vt:lpstr>Hydrogen Bonding</vt:lpstr>
      <vt:lpstr>Hydrogen Bonding</vt:lpstr>
      <vt:lpstr>Summarizing Intermolecular Forces</vt:lpstr>
      <vt:lpstr>Ability to form Homogeneous Mixtures (dissolve)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Sections 11.1-11.2</dc:title>
  <dc:creator>kboyle</dc:creator>
  <cp:lastModifiedBy>Kristin Boyle</cp:lastModifiedBy>
  <cp:revision>21</cp:revision>
  <dcterms:created xsi:type="dcterms:W3CDTF">2016-12-13T18:34:01Z</dcterms:created>
  <dcterms:modified xsi:type="dcterms:W3CDTF">2017-10-16T16:54:22Z</dcterms:modified>
</cp:coreProperties>
</file>